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3"/>
    <p:sldId id="260" r:id="rId4"/>
    <p:sldId id="309" r:id="rId5"/>
    <p:sldId id="259" r:id="rId6"/>
    <p:sldId id="307" r:id="rId7"/>
    <p:sldId id="258" r:id="rId8"/>
    <p:sldId id="257" r:id="rId9"/>
    <p:sldId id="264" r:id="rId10"/>
    <p:sldId id="267" r:id="rId11"/>
    <p:sldId id="270" r:id="rId12"/>
    <p:sldId id="271" r:id="rId14"/>
    <p:sldId id="273" r:id="rId15"/>
    <p:sldId id="272" r:id="rId16"/>
    <p:sldId id="278" r:id="rId17"/>
    <p:sldId id="294" r:id="rId18"/>
    <p:sldId id="295" r:id="rId19"/>
    <p:sldId id="280" r:id="rId20"/>
    <p:sldId id="282" r:id="rId21"/>
    <p:sldId id="281" r:id="rId22"/>
    <p:sldId id="296" r:id="rId23"/>
    <p:sldId id="297" r:id="rId24"/>
    <p:sldId id="321" r:id="rId25"/>
    <p:sldId id="322" r:id="rId26"/>
    <p:sldId id="345" r:id="rId27"/>
    <p:sldId id="348" r:id="rId28"/>
    <p:sldId id="349" r:id="rId29"/>
    <p:sldId id="350" r:id="rId30"/>
    <p:sldId id="351" r:id="rId31"/>
    <p:sldId id="347" r:id="rId32"/>
    <p:sldId id="304" r:id="rId33"/>
    <p:sldId id="312" r:id="rId34"/>
    <p:sldId id="311" r:id="rId35"/>
    <p:sldId id="310" r:id="rId36"/>
    <p:sldId id="313" r:id="rId37"/>
    <p:sldId id="314" r:id="rId38"/>
    <p:sldId id="316" r:id="rId39"/>
    <p:sldId id="315" r:id="rId40"/>
    <p:sldId id="317" r:id="rId41"/>
    <p:sldId id="323" r:id="rId42"/>
    <p:sldId id="318" r:id="rId43"/>
    <p:sldId id="320" r:id="rId44"/>
    <p:sldId id="290" r:id="rId45"/>
    <p:sldId id="29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AU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alt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ladyada.net/learn/arduino/lesson4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meetup.com/CreativeCodingClub-MelbourneSouthEasternSuburbs/events/247111498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x-none" altLang="en-AU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Creative Coding Club</a:t>
            </a:r>
            <a:endParaRPr lang="x-none" altLang="en-AU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030" y="4371658"/>
            <a:ext cx="9144000" cy="1655762"/>
          </a:xfrm>
        </p:spPr>
        <p:txBody>
          <a:bodyPr>
            <a:normAutofit/>
          </a:bodyPr>
          <a:p>
            <a:r>
              <a:rPr lang="x-none" altLang="en-AU" sz="4000" b="1"/>
              <a:t>Free IoT Practical Coding Workshop 2</a:t>
            </a:r>
            <a:endParaRPr lang="x-none" altLang="en-AU"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A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12553"/>
          <a:stretch>
            <a:fillRect/>
          </a:stretch>
        </p:blipFill>
        <p:spPr>
          <a:xfrm>
            <a:off x="19050" y="46355"/>
            <a:ext cx="12172315" cy="67798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4230" y="6326505"/>
            <a:ext cx="234124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x-none" altLang="en-AU">
                <a:sym typeface="+mn-ea"/>
              </a:rPr>
              <a:t>Source: Deloitte website</a:t>
            </a:r>
            <a:endParaRPr lang="en-AU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A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450" y="55880"/>
            <a:ext cx="12118975" cy="6755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323850"/>
            <a:ext cx="856107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88590" y="196215"/>
            <a:ext cx="6468745" cy="64687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8899" t="14386" r="10131" b="4564"/>
          <a:stretch>
            <a:fillRect/>
          </a:stretch>
        </p:blipFill>
        <p:spPr>
          <a:xfrm>
            <a:off x="1529715" y="299720"/>
            <a:ext cx="8258175" cy="62071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The Breadboard - Horizontal Columns</a:t>
            </a:r>
            <a:endParaRPr lang="x-none" altLang="en-AU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0500" y="1630045"/>
            <a:ext cx="5799455" cy="28676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8040" y="1645285"/>
            <a:ext cx="5735320" cy="4384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The Breadboard - Vertical Columns</a:t>
            </a:r>
            <a:endParaRPr lang="x-none" altLang="en-AU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1350" y="2085340"/>
            <a:ext cx="5149215" cy="328104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4400" y="2337435"/>
            <a:ext cx="5934710" cy="25831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6095" y="80010"/>
            <a:ext cx="11448415" cy="67030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320" y="69850"/>
            <a:ext cx="11924030" cy="66821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660" y="5715"/>
            <a:ext cx="11820525" cy="6728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x-none" altLang="en-AU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Club Meetups</a:t>
            </a:r>
            <a:endParaRPr lang="x-none" altLang="en-AU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85" y="1826895"/>
            <a:ext cx="11710035" cy="4351655"/>
          </a:xfrm>
        </p:spPr>
        <p:txBody>
          <a:bodyPr>
            <a:noAutofit/>
          </a:bodyPr>
          <a:p>
            <a:r>
              <a:rPr lang="x-none" altLang="en-AU" sz="3600"/>
              <a:t>Fortnight free workshops</a:t>
            </a:r>
            <a:endParaRPr lang="x-none" altLang="en-AU" sz="3600"/>
          </a:p>
          <a:p>
            <a:r>
              <a:rPr lang="x-none" altLang="en-AU" sz="3600"/>
              <a:t>Investable training:</a:t>
            </a:r>
            <a:endParaRPr lang="x-none" altLang="en-AU" sz="3600"/>
          </a:p>
          <a:p>
            <a:pPr lvl="1"/>
            <a:r>
              <a:rPr lang="x-none" altLang="en-AU" sz="3200"/>
              <a:t>Beginning Arduino</a:t>
            </a:r>
            <a:endParaRPr lang="x-none" altLang="en-AU" sz="3200"/>
          </a:p>
          <a:p>
            <a:pPr lvl="1"/>
            <a:r>
              <a:rPr lang="x-none" altLang="en-AU" sz="3200"/>
              <a:t>Internet of Things with ESP8266</a:t>
            </a:r>
            <a:endParaRPr lang="x-none" altLang="en-AU" sz="3200"/>
          </a:p>
          <a:p>
            <a:pPr lvl="1"/>
            <a:r>
              <a:rPr lang="x-none" altLang="en-AU" sz="3200"/>
              <a:t>Python</a:t>
            </a:r>
            <a:endParaRPr lang="x-none" altLang="en-AU" sz="3200"/>
          </a:p>
          <a:p>
            <a:pPr lvl="1"/>
            <a:r>
              <a:rPr lang="x-none" altLang="en-AU" sz="3200"/>
              <a:t>Web development</a:t>
            </a:r>
            <a:endParaRPr lang="x-none" altLang="en-AU" sz="3200"/>
          </a:p>
          <a:p>
            <a:pPr lvl="0"/>
            <a:r>
              <a:rPr lang="x-none" altLang="en-AU" sz="3600"/>
              <a:t>Hackathons</a:t>
            </a:r>
            <a:endParaRPr lang="x-none" altLang="en-AU"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AU"/>
              <a:t>Uploading onto ProMini - FTDI232 programmer</a:t>
            </a:r>
            <a:endParaRPr lang="x-none" altLang="en-AU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2750" y="1572895"/>
            <a:ext cx="11624945" cy="4432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Uploading onto ProMini - USB TTL dongle</a:t>
            </a:r>
            <a:endParaRPr lang="x-none" altLang="en-AU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61945" y="1825625"/>
            <a:ext cx="6878955" cy="4627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Code Overview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AU"/>
              <a:t>Arduino Sketch</a:t>
            </a:r>
            <a:endParaRPr lang="x-none" altLang="en-AU"/>
          </a:p>
          <a:p>
            <a:pPr lvl="1"/>
            <a:r>
              <a:rPr lang="x-none" altLang="en-AU"/>
              <a:t>A sketch is the name that Arduino uses for a program. It's the unit of code that is uploaded to and run on an Arduino board. </a:t>
            </a:r>
            <a:endParaRPr lang="x-none" altLang="en-AU"/>
          </a:p>
          <a:p>
            <a:pPr lvl="1"/>
            <a:r>
              <a:rPr lang="x-none" altLang="en-AU"/>
              <a:t>C/C++ codes with pre-built libraries</a:t>
            </a:r>
            <a:endParaRPr lang="x-none" altLang="en-AU"/>
          </a:p>
          <a:p>
            <a:pPr lvl="1"/>
            <a:r>
              <a:rPr lang="x-none" altLang="en-AU"/>
              <a:t>https://www.arduino.cc/en/Tutorial/Sketch</a:t>
            </a:r>
            <a:endParaRPr lang="x-none" altLang="en-AU"/>
          </a:p>
          <a:p>
            <a:r>
              <a:rPr lang="x-none" altLang="en-AU"/>
              <a:t>Arduino Genuino IDE</a:t>
            </a:r>
            <a:endParaRPr lang="x-none" altLang="en-AU"/>
          </a:p>
          <a:p>
            <a:pPr lvl="1"/>
            <a:r>
              <a:rPr lang="x-none" altLang="en-AU"/>
              <a:t>Code</a:t>
            </a:r>
            <a:endParaRPr lang="x-none" altLang="en-AU"/>
          </a:p>
          <a:p>
            <a:pPr lvl="1"/>
            <a:r>
              <a:rPr lang="x-none" altLang="en-AU"/>
              <a:t>Verify</a:t>
            </a:r>
            <a:endParaRPr lang="x-none" altLang="en-AU"/>
          </a:p>
          <a:p>
            <a:pPr lvl="1"/>
            <a:r>
              <a:rPr lang="x-none" altLang="en-AU"/>
              <a:t>Upload</a:t>
            </a:r>
            <a:endParaRPr lang="x-none" altLang="en-AU"/>
          </a:p>
          <a:p>
            <a:pPr lvl="1"/>
            <a:r>
              <a:rPr lang="x-none" altLang="en-AU"/>
              <a:t>https://www.arduino.cc/en/Guide/Environment</a:t>
            </a:r>
            <a:endParaRPr lang="x-none" altLang="en-A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Typical code structure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AU"/>
              <a:t>setup()</a:t>
            </a:r>
            <a:endParaRPr lang="x-none" altLang="en-AU"/>
          </a:p>
          <a:p>
            <a:r>
              <a:rPr lang="x-none" altLang="en-AU"/>
              <a:t>loop()</a:t>
            </a:r>
            <a:endParaRPr lang="x-none" altLang="en-A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Arduino Serial Communications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AU"/>
              <a:t>How to 'talk' to this thing?</a:t>
            </a:r>
            <a:endParaRPr lang="x-none" altLang="en-AU"/>
          </a:p>
          <a:p>
            <a:pPr marL="0" indent="0">
              <a:buNone/>
            </a:pPr>
            <a:endParaRPr lang="x-none" altLang="en-AU">
              <a:hlinkClick r:id="rId1" tooltip=""/>
            </a:endParaRPr>
          </a:p>
          <a:p>
            <a:pPr marL="0" indent="0">
              <a:buNone/>
            </a:pPr>
            <a:r>
              <a:rPr lang="x-none" altLang="en-AU">
                <a:hlinkClick r:id="rId1" tooltip=""/>
              </a:rPr>
              <a:t>http://www.ladyada.net/learn/arduino/lesson4.html</a:t>
            </a:r>
            <a:endParaRPr lang="x-none" altLang="en-A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Sending data wirelesly: RF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x-none" altLang="en-AU"/>
              <a:t>RF transmitter and receiver 433Hz</a:t>
            </a:r>
            <a:endParaRPr lang="x-none" altLang="en-AU"/>
          </a:p>
          <a:p>
            <a:endParaRPr lang="x-none" altLang="en-AU"/>
          </a:p>
          <a:p>
            <a:endParaRPr lang="x-none" altLang="en-AU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69240" y="2603500"/>
            <a:ext cx="5779135" cy="2976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785" y="2622550"/>
            <a:ext cx="5290185" cy="29952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>
                <a:sym typeface="+mn-ea"/>
              </a:rPr>
              <a:t>Sending data wirelesly: Bluetooth</a:t>
            </a:r>
            <a:endParaRPr lang="en-AU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392170" y="2019935"/>
            <a:ext cx="51816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>
                <a:sym typeface="+mn-ea"/>
              </a:rPr>
              <a:t>Sending data wirelesly: Wifi</a:t>
            </a:r>
            <a:endParaRPr lang="en-AU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57655" y="1541780"/>
            <a:ext cx="8966835" cy="47364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Open-source and open hardware IoT solutions</a:t>
            </a:r>
            <a:endParaRPr lang="x-none" altLang="en-AU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39495" y="1387475"/>
            <a:ext cx="9647555" cy="54336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Let's get coding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x-none" altLang="en-AU"/>
              <a:t>1. Blink a LED</a:t>
            </a:r>
            <a:endParaRPr lang="x-none" altLang="en-AU"/>
          </a:p>
          <a:p>
            <a:pPr marL="0" indent="0">
              <a:buNone/>
            </a:pPr>
            <a:r>
              <a:rPr lang="x-none" altLang="en-AU"/>
              <a:t>2. Push button</a:t>
            </a:r>
            <a:endParaRPr lang="x-none" altLang="en-AU"/>
          </a:p>
          <a:p>
            <a:pPr marL="0" indent="0">
              <a:buNone/>
            </a:pPr>
            <a:r>
              <a:rPr lang="x-none" altLang="en-AU"/>
              <a:t>3. Light sensor</a:t>
            </a:r>
            <a:endParaRPr lang="x-none" altLang="en-AU"/>
          </a:p>
          <a:p>
            <a:pPr marL="0" indent="0">
              <a:buNone/>
            </a:pPr>
            <a:r>
              <a:rPr lang="x-none" altLang="en-AU"/>
              <a:t>4. Buzz a buzzer</a:t>
            </a:r>
            <a:endParaRPr lang="x-none" altLang="en-AU"/>
          </a:p>
          <a:p>
            <a:pPr marL="0" indent="0">
              <a:buNone/>
            </a:pPr>
            <a:endParaRPr lang="x-none" altLang="en-AU"/>
          </a:p>
          <a:p>
            <a:pPr marL="0" indent="0">
              <a:buNone/>
            </a:pPr>
            <a:r>
              <a:rPr lang="x-none" altLang="en-AU"/>
              <a:t>Guides and References are on Discussions page:</a:t>
            </a:r>
            <a:endParaRPr lang="x-none" altLang="en-AU"/>
          </a:p>
          <a:p>
            <a:pPr marL="0" indent="0">
              <a:buNone/>
            </a:pPr>
            <a:r>
              <a:rPr lang="x-none" altLang="en-AU">
                <a:hlinkClick r:id="rId1" action="ppaction://hlinkfile"/>
              </a:rPr>
              <a:t>https://www.meetup.com/CreativeCodingClub-MelbourneSouthEasternSuburbs/messages/boards/thread/51456035/0#131144363</a:t>
            </a:r>
            <a:endParaRPr lang="x-none" altLang="en-AU"/>
          </a:p>
          <a:p>
            <a:pPr marL="0" indent="0">
              <a:buNone/>
            </a:pPr>
            <a:endParaRPr lang="x-none" altLang="en-AU"/>
          </a:p>
          <a:p>
            <a:endParaRPr lang="en-A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x-none" altLang="en-AU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Meetup Hosts</a:t>
            </a:r>
            <a:endParaRPr lang="x-none" altLang="en-AU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85" y="1826895"/>
            <a:ext cx="11710035" cy="4351655"/>
          </a:xfrm>
        </p:spPr>
        <p:txBody>
          <a:bodyPr>
            <a:noAutofit/>
          </a:bodyPr>
          <a:p>
            <a:r>
              <a:rPr lang="x-none" altLang="en-AU" sz="3600"/>
              <a:t>Dipto Pratyaksa</a:t>
            </a:r>
            <a:endParaRPr lang="x-none" altLang="en-AU" sz="3600"/>
          </a:p>
          <a:p>
            <a:r>
              <a:rPr lang="x-none" altLang="en-AU" sz="3600"/>
              <a:t>Raymond Chan</a:t>
            </a:r>
            <a:endParaRPr lang="x-none" altLang="en-AU" sz="3600"/>
          </a:p>
          <a:p>
            <a:r>
              <a:rPr lang="x-none" altLang="en-AU" sz="3600"/>
              <a:t>You?</a:t>
            </a:r>
            <a:endParaRPr lang="x-none" altLang="en-AU"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AU" altLang="en-US">
                <a:sym typeface="+mn-ea"/>
              </a:rPr>
              <a:t>Coding Chal</a:t>
            </a:r>
            <a:r>
              <a:rPr lang="x-none" altLang="en-AU">
                <a:sym typeface="+mn-ea"/>
              </a:rPr>
              <a:t>l</a:t>
            </a:r>
            <a:r>
              <a:rPr lang="en-AU" altLang="en-US">
                <a:sym typeface="+mn-ea"/>
              </a:rPr>
              <a:t>enge: BEER THEFT DETECTOR</a:t>
            </a:r>
            <a:endParaRPr lang="en-AU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AU"/>
              <a:t>Y</a:t>
            </a:r>
            <a:r>
              <a:rPr lang="en-AU" altLang="en-US"/>
              <a:t>ou live in a shared accomodation, where you share a fridge with 3 others. You want to build a simple, offline Internet of Thing to detect and alert you when someone is stealing your beer. </a:t>
            </a:r>
            <a:endParaRPr lang="en-AU" altLang="en-US"/>
          </a:p>
          <a:p>
            <a:pPr marL="0" indent="0">
              <a:buNone/>
            </a:pPr>
            <a:endParaRPr lang="en-AU" altLang="en-US"/>
          </a:p>
          <a:p>
            <a:pPr marL="0" indent="0">
              <a:buNone/>
            </a:pPr>
            <a:r>
              <a:rPr lang="en-AU" altLang="en-US"/>
              <a:t>How do you use Arduino, LED, a button, a buzzer, and a light sensor to design and build a BEER THEFT alarm?</a:t>
            </a:r>
            <a:endParaRPr lang="en-AU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x-none" altLang="en-AU"/>
              <a:t>Yesterday...</a:t>
            </a:r>
            <a:endParaRPr lang="x-none" altLang="en-AU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365625" y="1517650"/>
            <a:ext cx="3478530" cy="46596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x-none" altLang="en-AU"/>
              <a:t>Today...</a:t>
            </a:r>
            <a:endParaRPr lang="x-none" altLang="en-AU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065270" y="1594485"/>
            <a:ext cx="3588385" cy="47358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x-none" altLang="en-AU"/>
              <a:t>(Un)usual suspect</a:t>
            </a:r>
            <a:endParaRPr lang="x-none" altLang="en-AU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83710" y="1429385"/>
            <a:ext cx="3402965" cy="51015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79600" y="100330"/>
            <a:ext cx="7931150" cy="66725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p>
            <a:r>
              <a:rPr lang="x-none" altLang="en-AU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Emphatise</a:t>
            </a:r>
            <a:r>
              <a:rPr lang="x-none" altLang="en-AU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x-none" altLang="en-AU">
                <a:sym typeface="+mn-ea"/>
              </a:rPr>
              <a:t>Understand the problem</a:t>
            </a:r>
            <a:endParaRPr lang="x-none" altLang="en-AU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AU"/>
              <a:t>Ok, she got big issue with not having enough beer</a:t>
            </a:r>
            <a:endParaRPr lang="x-none" altLang="en-AU"/>
          </a:p>
          <a:p>
            <a:r>
              <a:rPr lang="x-none" altLang="en-AU"/>
              <a:t>We could imagine how she feels</a:t>
            </a:r>
            <a:endParaRPr lang="x-none" altLang="en-AU"/>
          </a:p>
          <a:p>
            <a:r>
              <a:rPr lang="x-none" altLang="en-AU">
                <a:sym typeface="+mn-ea"/>
              </a:rPr>
              <a:t>Target persona = Michelle, college age, female, need stock of beers to survive the semester</a:t>
            </a:r>
            <a:endParaRPr lang="x-none" altLang="en-A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p>
            <a:r>
              <a:rPr lang="x-none" altLang="en-AU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</a:t>
            </a:r>
            <a:r>
              <a:rPr lang="x-none" altLang="en-AU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x-none" altLang="en-AU">
                <a:sym typeface="+mn-ea"/>
              </a:rPr>
              <a:t>Analyse, Interpret, Plan</a:t>
            </a:r>
            <a:endParaRPr lang="x-none" altLang="en-AU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endParaRPr lang="x-none" altLang="en-AU">
              <a:sym typeface="+mn-ea"/>
            </a:endParaRPr>
          </a:p>
          <a:p>
            <a:r>
              <a:rPr lang="x-none" altLang="en-AU">
                <a:sym typeface="+mn-ea"/>
              </a:rPr>
              <a:t>Need: Simple alarm that will alert beer owner when a bottle gets stolen</a:t>
            </a:r>
            <a:endParaRPr lang="x-none" altLang="en-AU">
              <a:sym typeface="+mn-ea"/>
            </a:endParaRPr>
          </a:p>
          <a:p>
            <a:r>
              <a:rPr lang="x-none" altLang="en-AU" sz="2800">
                <a:sym typeface="+mn-ea"/>
              </a:rPr>
              <a:t>Constraints: </a:t>
            </a:r>
            <a:endParaRPr lang="x-none" altLang="en-AU" sz="2800">
              <a:sym typeface="+mn-ea"/>
            </a:endParaRPr>
          </a:p>
          <a:p>
            <a:pPr lvl="1"/>
            <a:r>
              <a:rPr lang="x-none" altLang="en-AU" sz="2800">
                <a:sym typeface="+mn-ea"/>
              </a:rPr>
              <a:t>Done in 1 hour</a:t>
            </a:r>
            <a:endParaRPr lang="x-none" altLang="en-AU" sz="2800">
              <a:sym typeface="+mn-ea"/>
            </a:endParaRPr>
          </a:p>
          <a:p>
            <a:pPr lvl="1"/>
            <a:r>
              <a:rPr lang="x-none" altLang="en-AU" sz="2800">
                <a:sym typeface="+mn-ea"/>
              </a:rPr>
              <a:t>Limited components</a:t>
            </a:r>
            <a:endParaRPr lang="x-none" altLang="en-AU" sz="2800">
              <a:sym typeface="+mn-ea"/>
            </a:endParaRPr>
          </a:p>
          <a:p>
            <a:pPr lvl="1"/>
            <a:r>
              <a:rPr lang="x-none" altLang="en-AU" sz="2800">
                <a:sym typeface="+mn-ea"/>
              </a:rPr>
              <a:t>Beginning-advanced coding skills</a:t>
            </a:r>
            <a:endParaRPr lang="x-none" altLang="en-AU" sz="2800">
              <a:sym typeface="+mn-ea"/>
            </a:endParaRPr>
          </a:p>
          <a:p>
            <a:pPr lvl="1"/>
            <a:r>
              <a:rPr lang="x-none" altLang="en-AU" sz="2800">
                <a:sym typeface="+mn-ea"/>
              </a:rPr>
              <a:t>Basic knowledge on Arduino, electronics prototyping</a:t>
            </a:r>
            <a:endParaRPr lang="x-none" altLang="en-AU" sz="2800">
              <a:sym typeface="+mn-ea"/>
            </a:endParaRPr>
          </a:p>
          <a:p>
            <a:pPr lvl="0"/>
            <a:r>
              <a:rPr lang="x-none" altLang="en-AU" sz="3265">
                <a:sym typeface="+mn-ea"/>
              </a:rPr>
              <a:t>The plan:</a:t>
            </a:r>
            <a:endParaRPr lang="x-none" altLang="en-AU" sz="3265">
              <a:sym typeface="+mn-ea"/>
            </a:endParaRPr>
          </a:p>
          <a:p>
            <a:pPr lvl="1"/>
            <a:r>
              <a:rPr lang="x-none" altLang="en-AU" sz="2795">
                <a:sym typeface="+mn-ea"/>
              </a:rPr>
              <a:t>Team of 2</a:t>
            </a:r>
            <a:endParaRPr lang="x-none" altLang="en-AU" sz="2795">
              <a:sym typeface="+mn-ea"/>
            </a:endParaRPr>
          </a:p>
          <a:p>
            <a:pPr lvl="1"/>
            <a:r>
              <a:rPr lang="x-none" altLang="en-AU" sz="2795">
                <a:sym typeface="+mn-ea"/>
              </a:rPr>
              <a:t>Install hardware and components: 0.5 hour</a:t>
            </a:r>
            <a:endParaRPr lang="x-none" altLang="en-AU" sz="2795">
              <a:sym typeface="+mn-ea"/>
            </a:endParaRPr>
          </a:p>
          <a:p>
            <a:pPr lvl="1"/>
            <a:r>
              <a:rPr lang="x-none" altLang="en-AU" sz="2795">
                <a:sym typeface="+mn-ea"/>
              </a:rPr>
              <a:t>Code them up: 0.5 hour</a:t>
            </a:r>
            <a:endParaRPr lang="x-none" altLang="en-AU" sz="2795">
              <a:sym typeface="+mn-ea"/>
            </a:endParaRPr>
          </a:p>
          <a:p>
            <a:pPr lvl="0"/>
            <a:endParaRPr lang="x-none" altLang="en-AU" sz="3265">
              <a:sym typeface="+mn-ea"/>
            </a:endParaRPr>
          </a:p>
          <a:p>
            <a:endParaRPr lang="x-none" altLang="en-AU"/>
          </a:p>
          <a:p>
            <a:endParaRPr lang="x-none" altLang="en-AU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p>
            <a:r>
              <a:rPr lang="x-none" altLang="en-AU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Ideate</a:t>
            </a:r>
            <a:r>
              <a:rPr lang="x-none" altLang="en-AU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x-none" altLang="en-AU">
                <a:sym typeface="+mn-ea"/>
              </a:rPr>
              <a:t>Imagine, Research, Ponder</a:t>
            </a:r>
            <a:endParaRPr lang="x-none" altLang="en-AU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AU"/>
              <a:t>Invent / develop a product that will solve Michelle's problem</a:t>
            </a:r>
            <a:endParaRPr lang="x-none" altLang="en-AU"/>
          </a:p>
          <a:p>
            <a:pPr lvl="1"/>
            <a:r>
              <a:rPr lang="x-none" altLang="en-AU"/>
              <a:t>Arduino based offline solution</a:t>
            </a:r>
            <a:endParaRPr lang="x-none" altLang="en-AU"/>
          </a:p>
          <a:p>
            <a:pPr lvl="1"/>
            <a:r>
              <a:rPr lang="x-none" altLang="en-AU"/>
              <a:t>Potential extension for wireless connectivity</a:t>
            </a:r>
            <a:endParaRPr lang="x-none" altLang="en-AU"/>
          </a:p>
          <a:p>
            <a:r>
              <a:rPr lang="x-none" altLang="en-AU"/>
              <a:t>How will it work?</a:t>
            </a:r>
            <a:endParaRPr lang="x-none" altLang="en-AU"/>
          </a:p>
          <a:p>
            <a:pPr lvl="1"/>
            <a:r>
              <a:rPr lang="x-none" altLang="en-AU" sz="2400"/>
              <a:t>When someone opens the fridge door, blink the LED</a:t>
            </a:r>
            <a:endParaRPr lang="x-none" altLang="en-AU" sz="2400"/>
          </a:p>
          <a:p>
            <a:pPr lvl="1"/>
            <a:r>
              <a:rPr lang="x-none" altLang="en-AU" sz="2400"/>
              <a:t>When someone lift a beer bottle, ring the buzzer</a:t>
            </a:r>
            <a:endParaRPr lang="x-none" altLang="en-AU" sz="2400"/>
          </a:p>
          <a:p>
            <a:r>
              <a:rPr lang="x-none" altLang="en-AU" sz="2400">
                <a:sym typeface="+mn-ea"/>
              </a:rPr>
              <a:t>How will it look like?</a:t>
            </a:r>
            <a:endParaRPr lang="x-none" altLang="en-AU" sz="2400">
              <a:sym typeface="+mn-ea"/>
            </a:endParaRPr>
          </a:p>
          <a:p>
            <a:endParaRPr lang="x-none" altLang="en-A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p>
            <a:r>
              <a:rPr lang="x-none" altLang="en-AU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Prototype</a:t>
            </a:r>
            <a:r>
              <a:rPr lang="x-none" altLang="en-AU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x-none" altLang="en-AU">
                <a:sym typeface="+mn-ea"/>
              </a:rPr>
              <a:t>Apply creativity to create</a:t>
            </a:r>
            <a:endParaRPr lang="x-none" altLang="en-AU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x-none" altLang="en-AU" sz="3200">
                <a:sym typeface="+mn-ea"/>
              </a:rPr>
              <a:t>Hardware Design:</a:t>
            </a:r>
            <a:endParaRPr lang="x-none" altLang="en-AU" sz="3200">
              <a:sym typeface="+mn-ea"/>
            </a:endParaRPr>
          </a:p>
          <a:p>
            <a:pPr lvl="1"/>
            <a:r>
              <a:rPr lang="x-none" altLang="en-AU" sz="3200">
                <a:sym typeface="+mn-ea"/>
              </a:rPr>
              <a:t>1 Arduino board of any type</a:t>
            </a:r>
            <a:endParaRPr lang="x-none" altLang="en-AU" sz="3200">
              <a:sym typeface="+mn-ea"/>
            </a:endParaRPr>
          </a:p>
          <a:p>
            <a:pPr lvl="1"/>
            <a:r>
              <a:rPr lang="x-none" altLang="en-AU" sz="3200">
                <a:sym typeface="+mn-ea"/>
              </a:rPr>
              <a:t>2 actuators: buzzer and LED</a:t>
            </a:r>
            <a:endParaRPr lang="x-none" altLang="en-AU" sz="3200">
              <a:sym typeface="+mn-ea"/>
            </a:endParaRPr>
          </a:p>
          <a:p>
            <a:pPr lvl="1"/>
            <a:r>
              <a:rPr lang="x-none" altLang="en-AU" sz="3200">
                <a:sym typeface="+mn-ea"/>
              </a:rPr>
              <a:t>2 sensors: photoresistor (LDR), push button</a:t>
            </a:r>
            <a:endParaRPr lang="x-none" altLang="en-AU" sz="3200">
              <a:sym typeface="+mn-ea"/>
            </a:endParaRPr>
          </a:p>
          <a:p>
            <a:pPr lvl="1"/>
            <a:r>
              <a:rPr lang="x-none" altLang="en-AU" sz="3200">
                <a:sym typeface="+mn-ea"/>
              </a:rPr>
              <a:t>1 breadboard</a:t>
            </a:r>
            <a:endParaRPr lang="x-none" altLang="en-AU" sz="3200">
              <a:sym typeface="+mn-ea"/>
            </a:endParaRPr>
          </a:p>
          <a:p>
            <a:pPr lvl="1"/>
            <a:r>
              <a:rPr lang="x-none" altLang="en-AU" sz="3200">
                <a:sym typeface="+mn-ea"/>
              </a:rPr>
              <a:t>few wires</a:t>
            </a:r>
            <a:endParaRPr lang="x-none" altLang="en-AU" sz="3200">
              <a:sym typeface="+mn-ea"/>
            </a:endParaRPr>
          </a:p>
          <a:p>
            <a:pPr lvl="1"/>
            <a:r>
              <a:rPr lang="x-none" altLang="en-AU" sz="3200">
                <a:sym typeface="+mn-ea"/>
              </a:rPr>
              <a:t>few resistors</a:t>
            </a:r>
            <a:endParaRPr lang="x-none" altLang="en-AU" sz="3200"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AU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681990"/>
          </a:xfrm>
        </p:spPr>
        <p:txBody>
          <a:bodyPr/>
          <a:p>
            <a:r>
              <a:rPr lang="x-none" altLang="en-AU">
                <a:sym typeface="+mn-ea"/>
              </a:rPr>
              <a:t>Software design and algorithm</a:t>
            </a:r>
            <a:endParaRPr lang="x-none" altLang="en-AU">
              <a:sym typeface="+mn-ea"/>
            </a:endParaRPr>
          </a:p>
          <a:p>
            <a:pPr lvl="1"/>
            <a:endParaRPr lang="en-AU" altLang="en-US"/>
          </a:p>
          <a:p>
            <a:endParaRPr lang="en-AU" altLang="en-US"/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541655" y="2480945"/>
          <a:ext cx="11224895" cy="418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1420"/>
                <a:gridCol w="3742055"/>
                <a:gridCol w="3741420"/>
              </a:tblGrid>
              <a:tr h="107823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2400"/>
                        <a:t>Event</a:t>
                      </a:r>
                      <a:endParaRPr lang="x-none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2400"/>
                        <a:t>Stimuly</a:t>
                      </a:r>
                      <a:endParaRPr lang="x-none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2400">
                          <a:sym typeface="+mn-ea"/>
                        </a:rPr>
                        <a:t>Response</a:t>
                      </a:r>
                      <a:endParaRPr lang="x-none" sz="2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 sz="2400">
                        <a:sym typeface="+mn-ea"/>
                      </a:endParaRPr>
                    </a:p>
                  </a:txBody>
                  <a:tcPr/>
                </a:tc>
              </a:tr>
              <a:tr h="153987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2400"/>
                        <a:t>Fridge light is on</a:t>
                      </a:r>
                      <a:endParaRPr lang="x-none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2400">
                          <a:sym typeface="+mn-ea"/>
                        </a:rPr>
                        <a:t>detect light intensity with LDR</a:t>
                      </a:r>
                      <a:endParaRPr lang="x-none" sz="2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2400">
                          <a:sym typeface="+mn-ea"/>
                        </a:rPr>
                        <a:t>if light intensity is high</a:t>
                      </a:r>
                      <a:endParaRPr lang="x-none" sz="2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sz="2400">
                          <a:sym typeface="+mn-ea"/>
                        </a:rPr>
                        <a:t>    activate LED</a:t>
                      </a:r>
                      <a:endParaRPr lang="x-none" sz="2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sz="2400">
                          <a:sym typeface="+mn-ea"/>
                        </a:rPr>
                        <a:t>    blink once every second</a:t>
                      </a:r>
                      <a:endParaRPr lang="x-none" sz="2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 sz="2400">
                        <a:sym typeface="+mn-ea"/>
                      </a:endParaRPr>
                    </a:p>
                  </a:txBody>
                  <a:tcPr/>
                </a:tc>
              </a:tr>
              <a:tr h="107823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2400"/>
                        <a:t>Bottle is being lifted</a:t>
                      </a:r>
                      <a:endParaRPr lang="x-none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2400"/>
                        <a:t>detect button unpressed</a:t>
                      </a:r>
                      <a:endParaRPr lang="x-none" sz="2400"/>
                    </a:p>
                    <a:p>
                      <a:pPr>
                        <a:buNone/>
                      </a:pPr>
                      <a:endParaRPr lang="x-none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2400"/>
                        <a:t>if button is not pressed</a:t>
                      </a:r>
                      <a:endParaRPr lang="x-none" sz="2400"/>
                    </a:p>
                    <a:p>
                      <a:pPr>
                        <a:buNone/>
                      </a:pPr>
                      <a:r>
                        <a:rPr lang="x-none" sz="2400"/>
                        <a:t>    activate buzzer</a:t>
                      </a:r>
                      <a:endParaRPr lang="x-none" sz="2400"/>
                    </a:p>
                    <a:p>
                      <a:pPr>
                        <a:buNone/>
                      </a:pPr>
                      <a:r>
                        <a:rPr lang="x-none" sz="2400"/>
                        <a:t>    buzz once every two seconds</a:t>
                      </a:r>
                      <a:endParaRPr lang="x-none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/>
        </p:nvSpPr>
        <p:spPr>
          <a:xfrm>
            <a:off x="798195" y="363855"/>
            <a:ext cx="10515600" cy="1325563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AU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Prototype</a:t>
            </a:r>
            <a:r>
              <a:rPr lang="x-none" altLang="en-AU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x-none" altLang="en-AU">
                <a:sym typeface="+mn-ea"/>
              </a:rPr>
              <a:t>Apply creativity to create</a:t>
            </a:r>
            <a:endParaRPr lang="x-none" altLang="en-AU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x-none" altLang="en-AU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are we different?</a:t>
            </a:r>
            <a:endParaRPr lang="x-none" altLang="en-AU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AU" sz="3200"/>
              <a:t>No specific technology / platform</a:t>
            </a:r>
            <a:endParaRPr lang="x-none" altLang="en-AU" sz="3200"/>
          </a:p>
          <a:p>
            <a:r>
              <a:rPr lang="x-none" altLang="en-AU" sz="3200"/>
              <a:t>Very practical, focus on software development side of things</a:t>
            </a:r>
            <a:endParaRPr lang="x-none" altLang="en-AU" sz="3200"/>
          </a:p>
          <a:p>
            <a:r>
              <a:rPr lang="x-none" altLang="en-AU" sz="3200"/>
              <a:t>A coding dojo.</a:t>
            </a:r>
            <a:endParaRPr lang="x-none" altLang="en-AU" sz="3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x-none" altLang="en-AU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r>
              <a:rPr lang="x-none" altLang="en-AU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x-none" altLang="en-AU">
                <a:solidFill>
                  <a:schemeClr val="bg1"/>
                </a:solidFill>
                <a:sym typeface="+mn-ea"/>
              </a:rPr>
              <a:t>Review and revise</a:t>
            </a:r>
            <a:endParaRPr lang="x-none" altLang="en-AU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AU"/>
              <a:t>Press button</a:t>
            </a:r>
            <a:endParaRPr lang="x-none" altLang="en-AU"/>
          </a:p>
          <a:p>
            <a:r>
              <a:rPr lang="x-none" altLang="en-AU"/>
              <a:t>Unpress button</a:t>
            </a:r>
            <a:endParaRPr lang="x-none" altLang="en-AU"/>
          </a:p>
          <a:p>
            <a:r>
              <a:rPr lang="x-none" altLang="en-AU"/>
              <a:t>Cover LDR</a:t>
            </a:r>
            <a:endParaRPr lang="x-none" altLang="en-AU"/>
          </a:p>
          <a:p>
            <a:r>
              <a:rPr lang="x-none" altLang="en-AU"/>
              <a:t>Uncover LDR</a:t>
            </a:r>
            <a:endParaRPr lang="x-none" altLang="en-AU"/>
          </a:p>
          <a:p>
            <a:r>
              <a:rPr lang="x-none" altLang="en-AU"/>
              <a:t>Test beep</a:t>
            </a:r>
            <a:endParaRPr lang="x-none" altLang="en-AU"/>
          </a:p>
          <a:p>
            <a:r>
              <a:rPr lang="x-none" altLang="en-AU"/>
              <a:t>Test blink</a:t>
            </a:r>
            <a:endParaRPr lang="x-none" altLang="en-AU"/>
          </a:p>
          <a:p>
            <a:r>
              <a:rPr lang="x-none" altLang="en-AU"/>
              <a:t>Combine them all and retest</a:t>
            </a:r>
            <a:endParaRPr lang="x-none" altLang="en-A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p>
            <a:r>
              <a:rPr lang="x-none" altLang="en-AU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</a:t>
            </a:r>
            <a:endParaRPr lang="x-none" altLang="en-AU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AU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Reference and resources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x-none" altLang="en-AU" sz="2400">
                <a:latin typeface="Adamina" charset="0"/>
                <a:sym typeface="+mn-ea"/>
              </a:rPr>
              <a:t>Arduino and circuits</a:t>
            </a:r>
            <a:endParaRPr lang="x-none" altLang="en-AU" sz="2400">
              <a:latin typeface="Adamina" charset="0"/>
              <a:sym typeface="+mn-ea"/>
            </a:endParaRPr>
          </a:p>
          <a:p>
            <a:pPr lvl="1"/>
            <a:r>
              <a:rPr lang="en-AU" altLang="en-US" sz="2400">
                <a:latin typeface="Adamina" charset="0"/>
                <a:sym typeface="+mn-ea"/>
              </a:rPr>
              <a:t>https://www.allaboutcircuits.com/projects/learn-how-to-use-the-arduinos-digital-i-o/</a:t>
            </a:r>
            <a:endParaRPr lang="en-AU" altLang="en-US" sz="2400">
              <a:latin typeface="Adamina" charset="0"/>
            </a:endParaRPr>
          </a:p>
          <a:p>
            <a:pPr lvl="1"/>
            <a:r>
              <a:rPr lang="en-AU" altLang="en-US" sz="2400">
                <a:latin typeface="Adamina" charset="0"/>
                <a:sym typeface="+mn-ea"/>
              </a:rPr>
              <a:t>https://www.makeuseof.com/tag/getting-started-with-arduino-a-beginners-guide/</a:t>
            </a:r>
            <a:endParaRPr lang="en-AU" altLang="en-US" sz="2400">
              <a:latin typeface="Adamina" charset="0"/>
              <a:sym typeface="+mn-ea"/>
            </a:endParaRPr>
          </a:p>
          <a:p>
            <a:pPr lvl="1"/>
            <a:r>
              <a:rPr lang="x-none" altLang="en-AU" sz="2400">
                <a:latin typeface="Adamina" charset="0"/>
              </a:rPr>
              <a:t>https://computers.tutsplus.com/tutorials/how-to-use-a-breadboard-and-build-a-led-circuit--mac-54746</a:t>
            </a:r>
            <a:endParaRPr lang="x-none" altLang="en-AU" sz="2400">
              <a:latin typeface="Adamina" charset="0"/>
            </a:endParaRPr>
          </a:p>
          <a:p>
            <a:pPr lvl="1"/>
            <a:r>
              <a:rPr lang="x-none" altLang="en-AU" sz="2400">
                <a:latin typeface="Adamina" charset="0"/>
              </a:rPr>
              <a:t>www.Arduino.cc</a:t>
            </a:r>
            <a:endParaRPr lang="x-none" altLang="en-AU" sz="2400">
              <a:latin typeface="Adamina" charset="0"/>
            </a:endParaRPr>
          </a:p>
          <a:p>
            <a:r>
              <a:rPr lang="x-none" altLang="en-AU" sz="2400">
                <a:latin typeface="Adamina" charset="0"/>
              </a:rPr>
              <a:t>Design thinking process:</a:t>
            </a:r>
            <a:endParaRPr lang="x-none" altLang="en-AU" sz="2400">
              <a:latin typeface="Adamina" charset="0"/>
            </a:endParaRPr>
          </a:p>
          <a:p>
            <a:pPr lvl="1"/>
            <a:r>
              <a:rPr lang="x-none" altLang="en-AU" sz="2400">
                <a:latin typeface="Adamina" charset="0"/>
              </a:rPr>
              <a:t>https://www.youtube.com/watch?v=qyoZTUGzdGY</a:t>
            </a:r>
            <a:endParaRPr lang="x-none" altLang="en-AU" sz="2400">
              <a:latin typeface="Adamina" charset="0"/>
            </a:endParaRPr>
          </a:p>
          <a:p>
            <a:endParaRPr lang="x-none" altLang="en-AU"/>
          </a:p>
          <a:p>
            <a:endParaRPr lang="x-none" altLang="en-AU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Next Meetup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AU"/>
              <a:t>Sunday 25 March 1-3pm</a:t>
            </a:r>
            <a:endParaRPr lang="x-none" altLang="en-AU"/>
          </a:p>
          <a:p>
            <a:r>
              <a:rPr lang="x-none" altLang="en-AU"/>
              <a:t>OfficeWorks Carnegie</a:t>
            </a:r>
            <a:endParaRPr lang="x-none" altLang="en-AU"/>
          </a:p>
          <a:p>
            <a:r>
              <a:rPr lang="x-none" altLang="en-AU"/>
              <a:t>Topics: </a:t>
            </a:r>
            <a:endParaRPr lang="x-none" altLang="en-AU"/>
          </a:p>
          <a:p>
            <a:pPr lvl="1"/>
            <a:r>
              <a:rPr lang="x-none" altLang="en-AU" sz="2000"/>
              <a:t>Further wireless communications</a:t>
            </a:r>
            <a:endParaRPr lang="x-none" altLang="en-AU" sz="2000"/>
          </a:p>
          <a:p>
            <a:pPr lvl="1"/>
            <a:r>
              <a:rPr lang="x-none" altLang="en-AU" sz="2000"/>
              <a:t>Connecting ESP8266 with a mobile phone</a:t>
            </a:r>
            <a:endParaRPr lang="x-none" altLang="en-AU" sz="2000"/>
          </a:p>
          <a:p>
            <a:pPr lvl="2"/>
            <a:endParaRPr lang="x-none" altLang="en-AU" sz="2000"/>
          </a:p>
          <a:p>
            <a:endParaRPr lang="x-none" altLang="en-A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Past Meetups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AU">
                <a:sym typeface="+mn-ea"/>
              </a:rPr>
              <a:t>11/2/2018		</a:t>
            </a:r>
            <a:r>
              <a:rPr lang="x-none" altLang="en-AU"/>
              <a:t>Code Anything You Can Think Of</a:t>
            </a:r>
            <a:endParaRPr lang="x-none" altLang="en-AU"/>
          </a:p>
          <a:p>
            <a:r>
              <a:rPr lang="x-none" altLang="en-AU">
                <a:sym typeface="+mn-ea"/>
              </a:rPr>
              <a:t>25/2/2018		Free Arduino and IoT practical programming workshop 1</a:t>
            </a:r>
            <a:endParaRPr lang="x-none" altLang="en-AU">
              <a:sym typeface="+mn-ea"/>
            </a:endParaRPr>
          </a:p>
          <a:p>
            <a:pPr marL="0" indent="0">
              <a:buNone/>
            </a:pPr>
            <a:endParaRPr lang="en-A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en-AU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Today's Agenda </a:t>
            </a:r>
            <a:endParaRPr lang="x-none" altLang="en-AU">
              <a:sym typeface="+mn-ea"/>
            </a:endParaRPr>
          </a:p>
          <a:p>
            <a:endParaRPr lang="x-none" altLang="en-AU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385" y="1475740"/>
            <a:ext cx="11520805" cy="502285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en-AU" sz="3200">
                <a:latin typeface="Adamina" charset="0"/>
                <a:sym typeface="+mn-ea"/>
              </a:rPr>
              <a:t>Free Arduino and IoT practical programming workshop 2</a:t>
            </a:r>
            <a:endParaRPr lang="x-none" altLang="en-AU" sz="3200">
              <a:latin typeface="Adamina" charset="0"/>
              <a:sym typeface="+mn-ea"/>
            </a:endParaRPr>
          </a:p>
          <a:p>
            <a:pPr marL="0" indent="0">
              <a:buNone/>
            </a:pPr>
            <a:r>
              <a:rPr sz="3200">
                <a:latin typeface="Adamina" charset="0"/>
              </a:rPr>
              <a:t>1</a:t>
            </a:r>
            <a:r>
              <a:rPr lang="x-none" sz="3200">
                <a:latin typeface="Adamina" charset="0"/>
              </a:rPr>
              <a:t>.00</a:t>
            </a:r>
            <a:r>
              <a:rPr sz="3200">
                <a:latin typeface="Adamina" charset="0"/>
              </a:rPr>
              <a:t> </a:t>
            </a:r>
            <a:r>
              <a:rPr lang="x-none" sz="3200">
                <a:latin typeface="Adamina" charset="0"/>
              </a:rPr>
              <a:t>		</a:t>
            </a:r>
            <a:r>
              <a:rPr sz="3200">
                <a:latin typeface="Adamina" charset="0"/>
              </a:rPr>
              <a:t>intro and ice breaker</a:t>
            </a:r>
            <a:endParaRPr sz="3200">
              <a:latin typeface="Adamina" charset="0"/>
            </a:endParaRPr>
          </a:p>
          <a:p>
            <a:pPr marL="0" indent="0">
              <a:buNone/>
            </a:pPr>
            <a:r>
              <a:rPr sz="3200">
                <a:latin typeface="Adamina" charset="0"/>
              </a:rPr>
              <a:t>1.15</a:t>
            </a:r>
            <a:r>
              <a:rPr lang="x-none" sz="3200">
                <a:latin typeface="Adamina" charset="0"/>
              </a:rPr>
              <a:t>	</a:t>
            </a:r>
            <a:r>
              <a:rPr sz="3200">
                <a:latin typeface="Adamina" charset="0"/>
              </a:rPr>
              <a:t> </a:t>
            </a:r>
            <a:r>
              <a:rPr lang="x-none" sz="3200">
                <a:latin typeface="Adamina" charset="0"/>
              </a:rPr>
              <a:t>	</a:t>
            </a:r>
            <a:r>
              <a:rPr sz="3200">
                <a:latin typeface="Adamina" charset="0"/>
              </a:rPr>
              <a:t>talks on arduino code overview</a:t>
            </a:r>
            <a:endParaRPr sz="3200">
              <a:latin typeface="Adamina" charset="0"/>
            </a:endParaRPr>
          </a:p>
          <a:p>
            <a:pPr marL="0" indent="0">
              <a:buNone/>
            </a:pPr>
            <a:r>
              <a:rPr sz="3200">
                <a:latin typeface="Adamina" charset="0"/>
              </a:rPr>
              <a:t>1.3</a:t>
            </a:r>
            <a:r>
              <a:rPr lang="x-none" sz="3200">
                <a:latin typeface="Adamina" charset="0"/>
              </a:rPr>
              <a:t>0	</a:t>
            </a:r>
            <a:r>
              <a:rPr sz="3200">
                <a:latin typeface="Adamina" charset="0"/>
              </a:rPr>
              <a:t> </a:t>
            </a:r>
            <a:r>
              <a:rPr lang="x-none" sz="3200">
                <a:latin typeface="Adamina" charset="0"/>
              </a:rPr>
              <a:t>	</a:t>
            </a:r>
            <a:r>
              <a:rPr sz="3200">
                <a:latin typeface="Adamina" charset="0"/>
              </a:rPr>
              <a:t>talks on sending data wirelessly</a:t>
            </a:r>
            <a:endParaRPr sz="3200">
              <a:latin typeface="Adamina" charset="0"/>
            </a:endParaRPr>
          </a:p>
          <a:p>
            <a:pPr marL="0" indent="0">
              <a:buNone/>
            </a:pPr>
            <a:r>
              <a:rPr sz="3200">
                <a:latin typeface="Adamina" charset="0"/>
              </a:rPr>
              <a:t>1.45</a:t>
            </a:r>
            <a:r>
              <a:rPr lang="x-none" sz="3200">
                <a:latin typeface="Adamina" charset="0"/>
              </a:rPr>
              <a:t>		</a:t>
            </a:r>
            <a:r>
              <a:rPr sz="3200">
                <a:latin typeface="Adamina" charset="0"/>
              </a:rPr>
              <a:t>components protoyping</a:t>
            </a:r>
            <a:endParaRPr sz="3200">
              <a:latin typeface="Adamina" charset="0"/>
            </a:endParaRPr>
          </a:p>
          <a:p>
            <a:pPr marL="0" indent="0">
              <a:buNone/>
            </a:pPr>
            <a:r>
              <a:rPr sz="3200">
                <a:latin typeface="Adamina" charset="0"/>
              </a:rPr>
              <a:t>2.</a:t>
            </a:r>
            <a:r>
              <a:rPr lang="x-none" sz="3200">
                <a:latin typeface="Adamina" charset="0"/>
              </a:rPr>
              <a:t>00</a:t>
            </a:r>
            <a:r>
              <a:rPr sz="3200">
                <a:latin typeface="Adamina" charset="0"/>
              </a:rPr>
              <a:t> </a:t>
            </a:r>
            <a:r>
              <a:rPr lang="x-none" sz="3200">
                <a:latin typeface="Adamina" charset="0"/>
              </a:rPr>
              <a:t>	</a:t>
            </a:r>
            <a:r>
              <a:rPr sz="3200">
                <a:latin typeface="Adamina" charset="0"/>
              </a:rPr>
              <a:t>beer theft coding challenge</a:t>
            </a:r>
            <a:endParaRPr sz="3200">
              <a:latin typeface="Adamina" charset="0"/>
            </a:endParaRPr>
          </a:p>
          <a:p>
            <a:pPr marL="0" indent="0">
              <a:buNone/>
            </a:pPr>
            <a:r>
              <a:rPr sz="3200">
                <a:latin typeface="Adamina" charset="0"/>
              </a:rPr>
              <a:t>2.45 </a:t>
            </a:r>
            <a:r>
              <a:rPr lang="x-none" sz="3200">
                <a:latin typeface="Adamina" charset="0"/>
              </a:rPr>
              <a:t>		</a:t>
            </a:r>
            <a:r>
              <a:rPr sz="3200">
                <a:latin typeface="Adamina" charset="0"/>
              </a:rPr>
              <a:t>group presentations</a:t>
            </a:r>
            <a:endParaRPr sz="3200">
              <a:latin typeface="Adamina" charset="0"/>
            </a:endParaRPr>
          </a:p>
          <a:p>
            <a:pPr marL="0" indent="0">
              <a:buNone/>
            </a:pPr>
            <a:r>
              <a:rPr sz="3200">
                <a:latin typeface="Adamina" charset="0"/>
              </a:rPr>
              <a:t>3.00 </a:t>
            </a:r>
            <a:r>
              <a:rPr lang="x-none" sz="3200">
                <a:latin typeface="Adamina" charset="0"/>
              </a:rPr>
              <a:t>	</a:t>
            </a:r>
            <a:r>
              <a:rPr sz="3200">
                <a:latin typeface="Adamina" charset="0"/>
              </a:rPr>
              <a:t>pack up and goodbye</a:t>
            </a:r>
            <a:endParaRPr sz="3200">
              <a:latin typeface="Adamina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x-none" altLang="en-AU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House Keeping</a:t>
            </a:r>
            <a:endParaRPr lang="x-none" altLang="en-AU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x-none" altLang="en-AU" sz="4400">
                <a:sym typeface="+mn-ea"/>
              </a:rPr>
              <a:t>Emergency Exit</a:t>
            </a:r>
            <a:endParaRPr lang="x-none" altLang="en-AU" sz="4400">
              <a:sym typeface="+mn-ea"/>
            </a:endParaRPr>
          </a:p>
          <a:p>
            <a:r>
              <a:rPr lang="x-none" altLang="en-AU" sz="4400">
                <a:sym typeface="+mn-ea"/>
              </a:rPr>
              <a:t>Safety:</a:t>
            </a:r>
            <a:endParaRPr lang="x-none" altLang="en-AU" sz="4400">
              <a:sym typeface="+mn-ea"/>
            </a:endParaRPr>
          </a:p>
          <a:p>
            <a:pPr lvl="1"/>
            <a:r>
              <a:rPr lang="x-none" altLang="en-AU" sz="3600">
                <a:sym typeface="+mn-ea"/>
              </a:rPr>
              <a:t>Never short-circuit: </a:t>
            </a:r>
            <a:r>
              <a:rPr lang="x-none" altLang="en-AU" sz="2800" b="1">
                <a:solidFill>
                  <a:srgbClr val="FF0000"/>
                </a:solidFill>
                <a:sym typeface="+mn-ea"/>
              </a:rPr>
              <a:t>Red wire</a:t>
            </a:r>
            <a:r>
              <a:rPr lang="x-none" altLang="en-AU" sz="2800">
                <a:sym typeface="+mn-ea"/>
              </a:rPr>
              <a:t> + </a:t>
            </a:r>
            <a:r>
              <a:rPr lang="x-none" altLang="en-AU" sz="2800" b="1">
                <a:sym typeface="+mn-ea"/>
              </a:rPr>
              <a:t>black wire</a:t>
            </a:r>
            <a:r>
              <a:rPr lang="x-none" altLang="en-AU" sz="2800">
                <a:sym typeface="+mn-ea"/>
              </a:rPr>
              <a:t> = </a:t>
            </a:r>
            <a:r>
              <a:rPr lang="x-none" altLang="en-AU" sz="2800" b="1">
                <a:solidFill>
                  <a:srgbClr val="FF0000"/>
                </a:solidFill>
                <a:sym typeface="+mn-ea"/>
              </a:rPr>
              <a:t>FIRE</a:t>
            </a:r>
            <a:r>
              <a:rPr lang="x-none" altLang="en-AU" sz="2800">
                <a:sym typeface="+mn-ea"/>
              </a:rPr>
              <a:t>!</a:t>
            </a:r>
            <a:endParaRPr lang="x-none" altLang="en-AU" sz="2800">
              <a:sym typeface="+mn-ea"/>
            </a:endParaRPr>
          </a:p>
          <a:p>
            <a:pPr lvl="1"/>
            <a:r>
              <a:rPr lang="x-none" altLang="en-AU" sz="3600">
                <a:sym typeface="+mn-ea"/>
              </a:rPr>
              <a:t>Reverse polarity = </a:t>
            </a:r>
            <a:r>
              <a:rPr lang="x-none" altLang="en-AU" sz="3600" b="1">
                <a:solidFill>
                  <a:srgbClr val="FF0000"/>
                </a:solidFill>
                <a:sym typeface="+mn-ea"/>
              </a:rPr>
              <a:t>FRIED BOARD</a:t>
            </a:r>
            <a:endParaRPr lang="x-none" altLang="en-AU" sz="3600" b="1">
              <a:solidFill>
                <a:srgbClr val="FF0000"/>
              </a:solidFill>
              <a:sym typeface="+mn-ea"/>
            </a:endParaRPr>
          </a:p>
          <a:p>
            <a:pPr lvl="1"/>
            <a:r>
              <a:rPr lang="x-none" altLang="en-AU" sz="3600">
                <a:sym typeface="+mn-ea"/>
              </a:rPr>
              <a:t>Always disconnect when you tinker with electronics</a:t>
            </a:r>
            <a:endParaRPr lang="x-none" altLang="en-AU" sz="3600">
              <a:sym typeface="+mn-ea"/>
            </a:endParaRPr>
          </a:p>
          <a:p>
            <a:pPr lvl="1"/>
            <a:r>
              <a:rPr lang="x-none" altLang="en-AU" sz="3600">
                <a:sym typeface="+mn-ea"/>
              </a:rPr>
              <a:t>Check and double check your wiring</a:t>
            </a:r>
            <a:endParaRPr lang="x-none" altLang="en-AU" sz="3600">
              <a:sym typeface="+mn-ea"/>
            </a:endParaRPr>
          </a:p>
          <a:p>
            <a:pPr lvl="1"/>
            <a:r>
              <a:rPr lang="x-none" altLang="en-AU" sz="3600">
                <a:sym typeface="+mn-ea"/>
              </a:rPr>
              <a:t>In case of incident, switch off power supply, ask for help</a:t>
            </a:r>
            <a:endParaRPr lang="x-none" altLang="en-AU" sz="3600">
              <a:sym typeface="+mn-ea"/>
            </a:endParaRPr>
          </a:p>
          <a:p>
            <a:endParaRPr lang="en-A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00" y="27305"/>
            <a:ext cx="11965305" cy="6725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A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090" y="67945"/>
            <a:ext cx="12073255" cy="67106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4377</Words>
  <Application>Kingsoft Office WPP</Application>
  <PresentationFormat>Widescreen</PresentationFormat>
  <Paragraphs>232</Paragraphs>
  <Slides>43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Office Theme</vt:lpstr>
      <vt:lpstr>Creative Coding Club</vt:lpstr>
      <vt:lpstr>Club Meetups</vt:lpstr>
      <vt:lpstr>Meetup Hosts</vt:lpstr>
      <vt:lpstr>How are we different?</vt:lpstr>
      <vt:lpstr>Past Meetups</vt:lpstr>
      <vt:lpstr>Today's Agenda </vt:lpstr>
      <vt:lpstr>House Keeping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Breadboard - Horizontal Columns</vt:lpstr>
      <vt:lpstr>The Breadboard - Vertical Columns</vt:lpstr>
      <vt:lpstr>PowerPoint 演示文稿</vt:lpstr>
      <vt:lpstr>PowerPoint 演示文稿</vt:lpstr>
      <vt:lpstr>PowerPoint 演示文稿</vt:lpstr>
      <vt:lpstr>Uploading onto ProMini - FTDI232 programmer</vt:lpstr>
      <vt:lpstr>Uploading onto ProMini - USB TTL dongle</vt:lpstr>
      <vt:lpstr>Code Overview</vt:lpstr>
      <vt:lpstr>Typical code structure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Let's get coding</vt:lpstr>
      <vt:lpstr>Coding Challenge: BEER THEFT DETECTOR</vt:lpstr>
      <vt:lpstr>Yesterday...</vt:lpstr>
      <vt:lpstr>Today...</vt:lpstr>
      <vt:lpstr>(Un)usual suspect</vt:lpstr>
      <vt:lpstr>PowerPoint 演示文稿</vt:lpstr>
      <vt:lpstr>Emphatise = Understand the problem</vt:lpstr>
      <vt:lpstr>Define = Analyse, Interpret, Plan</vt:lpstr>
      <vt:lpstr>Ideate = Imagine, Research, Ponder</vt:lpstr>
      <vt:lpstr>Prototype = Apply creativity to create</vt:lpstr>
      <vt:lpstr>PowerPoint 演示文稿</vt:lpstr>
      <vt:lpstr>Test = Review and revise</vt:lpstr>
      <vt:lpstr>Present</vt:lpstr>
      <vt:lpstr>Reference and resources</vt:lpstr>
      <vt:lpstr>Next Meetup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Coding Club</dc:title>
  <dc:creator>dipto</dc:creator>
  <cp:lastModifiedBy>dipto</cp:lastModifiedBy>
  <cp:revision>77</cp:revision>
  <dcterms:created xsi:type="dcterms:W3CDTF">2018-03-11T01:03:24Z</dcterms:created>
  <dcterms:modified xsi:type="dcterms:W3CDTF">2018-03-11T01:03:24Z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3081-10.1.0.5707</vt:lpwstr>
  </property>
</Properties>
</file>